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1140" r:id="rId3"/>
    <p:sldId id="1141" r:id="rId4"/>
    <p:sldId id="1142" r:id="rId5"/>
    <p:sldId id="1143" r:id="rId6"/>
    <p:sldId id="1144" r:id="rId7"/>
    <p:sldId id="1145" r:id="rId8"/>
    <p:sldId id="1146" r:id="rId9"/>
    <p:sldId id="1147" r:id="rId10"/>
    <p:sldId id="1148" r:id="rId11"/>
    <p:sldId id="1149" r:id="rId12"/>
    <p:sldId id="1150" r:id="rId13"/>
    <p:sldId id="1151" r:id="rId14"/>
    <p:sldId id="1152" r:id="rId15"/>
    <p:sldId id="115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p:cViewPr varScale="1">
        <p:scale>
          <a:sx n="102" d="100"/>
          <a:sy n="102" d="100"/>
        </p:scale>
        <p:origin x="456"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经典专题特训</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简单电路和欧姆定律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厦门同安区一中模拟</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）公路检查站的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地磅</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可以检测货车是否超载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地磅内部的简化电路如图所示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其工作原理是车辆开上地磅会压缩弹簧（</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弹簧处于弹性限度内</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）引起滑片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移动，当电路的电流</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为某一定值</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）时，电路中电铃会发出警示声（</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电铃可视为一个小电阻</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），表明车辆超重了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电源电压保持不变，电压表可反映车辆的质量值，</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为保护电阻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车辆质量越小</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电压表的示数越小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车辆质量越大</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的电流越大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为了节约电能</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可以将电阻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去掉</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若更换更大阻值的</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地磅的报警质量值将变</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759502" y="2945883"/>
            <a:ext cx="2991353" cy="2859381"/>
          </a:xfrm>
          <a:prstGeom prst="rect">
            <a:avLst/>
          </a:prstGeom>
        </p:spPr>
      </p:pic>
      <p:sp>
        <p:nvSpPr>
          <p:cNvPr id="4" name="矩形 3"/>
          <p:cNvSpPr/>
          <p:nvPr/>
        </p:nvSpPr>
        <p:spPr>
          <a:xfrm>
            <a:off x="7921284" y="3054443"/>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876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厦门海沧区二模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）如图所示的电路中，电源电压不变，闭合</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，发现只有两个电表的指针发生偏转，已知电阻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中仅有一个出现了故障，则具体故障可能是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；移动滑动变阻器</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，三个电表的示数均未发生改变，则故障一定是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06974" y="3356992"/>
            <a:ext cx="2865735" cy="2677554"/>
          </a:xfrm>
          <a:prstGeom prst="rect">
            <a:avLst/>
          </a:prstGeom>
        </p:spPr>
      </p:pic>
      <p:sp>
        <p:nvSpPr>
          <p:cNvPr id="4" name="矩形 3"/>
          <p:cNvSpPr/>
          <p:nvPr/>
        </p:nvSpPr>
        <p:spPr>
          <a:xfrm>
            <a:off x="1953246" y="1899580"/>
            <a:ext cx="2347117" cy="461665"/>
          </a:xfrm>
          <a:prstGeom prst="rect">
            <a:avLst/>
          </a:prstGeom>
        </p:spPr>
        <p:txBody>
          <a:bodyPr wrap="none">
            <a:spAutoFit/>
          </a:bodyPr>
          <a:lstStyle/>
          <a:p>
            <a:r>
              <a:rPr lang="en-US" altLang="zh-CN" sz="2400" i="1">
                <a:ea typeface="等线" panose="02010600030101010101" pitchFamily="2" charset="-122"/>
              </a:rPr>
              <a:t>R</a:t>
            </a:r>
            <a:r>
              <a:rPr lang="en-US" altLang="zh-CN" sz="2400" baseline="-25000">
                <a:ea typeface="等线" panose="02010600030101010101" pitchFamily="2" charset="-122"/>
              </a:rPr>
              <a:t>1</a:t>
            </a:r>
            <a:r>
              <a:rPr lang="zh-CN" altLang="zh-CN" sz="2400">
                <a:ea typeface="黑体" panose="02010609060101010101" pitchFamily="49" charset="-122"/>
                <a:cs typeface="Times New Roman" panose="02020603050405020304" pitchFamily="18" charset="0"/>
              </a:rPr>
              <a:t>开路或</a:t>
            </a:r>
            <a:r>
              <a:rPr lang="en-US" altLang="zh-CN" sz="2400" i="1">
                <a:ea typeface="等线" panose="02010600030101010101" pitchFamily="2" charset="-122"/>
              </a:rPr>
              <a:t>R</a:t>
            </a:r>
            <a:r>
              <a:rPr lang="en-US" altLang="zh-CN" sz="2400" baseline="-25000">
                <a:ea typeface="等线" panose="02010600030101010101" pitchFamily="2" charset="-122"/>
              </a:rPr>
              <a:t>1</a:t>
            </a:r>
            <a:r>
              <a:rPr lang="zh-CN" altLang="zh-CN" sz="2400">
                <a:ea typeface="黑体" panose="02010609060101010101" pitchFamily="49" charset="-122"/>
                <a:cs typeface="Times New Roman" panose="02020603050405020304" pitchFamily="18" charset="0"/>
              </a:rPr>
              <a:t>短路</a:t>
            </a:r>
            <a:endParaRPr lang="zh-CN" altLang="en-US"/>
          </a:p>
        </p:txBody>
      </p:sp>
      <p:sp>
        <p:nvSpPr>
          <p:cNvPr id="5" name="矩形 4"/>
          <p:cNvSpPr/>
          <p:nvPr/>
        </p:nvSpPr>
        <p:spPr>
          <a:xfrm>
            <a:off x="3376154" y="2429514"/>
            <a:ext cx="1111202" cy="461665"/>
          </a:xfrm>
          <a:prstGeom prst="rect">
            <a:avLst/>
          </a:prstGeom>
        </p:spPr>
        <p:txBody>
          <a:bodyPr wrap="none">
            <a:spAutoFit/>
          </a:bodyPr>
          <a:lstStyle/>
          <a:p>
            <a:r>
              <a:rPr lang="en-US" altLang="zh-CN" sz="2400" i="1">
                <a:ea typeface="等线" panose="02010600030101010101" pitchFamily="2" charset="-122"/>
              </a:rPr>
              <a:t>R</a:t>
            </a:r>
            <a:r>
              <a:rPr lang="en-US" altLang="zh-CN" sz="2400" baseline="-25000">
                <a:ea typeface="等线" panose="02010600030101010101" pitchFamily="2" charset="-122"/>
              </a:rPr>
              <a:t>1</a:t>
            </a:r>
            <a:r>
              <a:rPr lang="zh-CN" altLang="zh-CN" sz="2400">
                <a:ea typeface="黑体" panose="02010609060101010101" pitchFamily="49" charset="-122"/>
                <a:cs typeface="Times New Roman" panose="02020603050405020304" pitchFamily="18" charset="0"/>
              </a:rPr>
              <a:t>开路</a:t>
            </a:r>
            <a:endParaRPr lang="zh-CN" altLang="en-US"/>
          </a:p>
        </p:txBody>
      </p:sp>
    </p:spTree>
    <p:extLst>
      <p:ext uri="{BB962C8B-B14F-4D97-AF65-F5344CB8AC3E}">
        <p14:creationId xmlns:p14="http://schemas.microsoft.com/office/powerpoint/2010/main" val="25427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厦门思明区双十中学模拟</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）某同学利用如图甲所示的电路探究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电流与电阻的关系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，电源电压恒为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）请用笔画线代替导线，将图甲电路补充完整</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94806" y="2511028"/>
            <a:ext cx="7110354" cy="3787396"/>
          </a:xfrm>
          <a:prstGeom prst="rect">
            <a:avLst/>
          </a:prstGeom>
        </p:spPr>
      </p:pic>
      <p:sp>
        <p:nvSpPr>
          <p:cNvPr id="4" name="矩形 3"/>
          <p:cNvSpPr/>
          <p:nvPr/>
        </p:nvSpPr>
        <p:spPr>
          <a:xfrm>
            <a:off x="406574" y="2500446"/>
            <a:ext cx="1422184" cy="646331"/>
          </a:xfrm>
          <a:prstGeom prst="rect">
            <a:avLst/>
          </a:prstGeom>
        </p:spPr>
        <p:txBody>
          <a:bodyPr wrap="none">
            <a:spAutoFit/>
          </a:bodyPr>
          <a:lstStyle/>
          <a:p>
            <a:pPr algn="just">
              <a:lnSpc>
                <a:spcPct val="150000"/>
              </a:lnSpc>
              <a:spcAft>
                <a:spcPts val="0"/>
              </a:spcAft>
              <a:tabLst>
                <a:tab pos="6210935" algn="l"/>
              </a:tabLs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1874478" y="3146777"/>
            <a:ext cx="4419025" cy="2429926"/>
          </a:xfrm>
          <a:prstGeom prst="rect">
            <a:avLst/>
          </a:prstGeom>
        </p:spPr>
      </p:pic>
    </p:spTree>
    <p:extLst>
      <p:ext uri="{BB962C8B-B14F-4D97-AF65-F5344CB8AC3E}">
        <p14:creationId xmlns:p14="http://schemas.microsoft.com/office/powerpoint/2010/main" val="91657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346237"/>
          </a:xfrm>
        </p:spPr>
        <p:txBody>
          <a:bodyPr/>
          <a:lstStyle/>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）测量并记录实验数据，将</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电阻换为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电阻后滑动变阻器的阻值需要比上次更</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）根据实验数据画出电流与电阻关系的图像，如图乙所示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分析图像，得出结论：当电压一定时，电流与电阻成</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同时发现</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15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的实验数据不在曲线上，可能的原因是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）为了完成实验，滑动变阻器最大值应不小于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18826" y="3933699"/>
            <a:ext cx="4969904" cy="2647266"/>
          </a:xfrm>
          <a:prstGeom prst="rect">
            <a:avLst/>
          </a:prstGeom>
        </p:spPr>
      </p:pic>
      <p:sp>
        <p:nvSpPr>
          <p:cNvPr id="4" name="矩形 3"/>
          <p:cNvSpPr/>
          <p:nvPr/>
        </p:nvSpPr>
        <p:spPr>
          <a:xfrm>
            <a:off x="4799062" y="2345141"/>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反比</a:t>
            </a:r>
            <a:endParaRPr lang="zh-CN" altLang="en-US"/>
          </a:p>
        </p:txBody>
      </p:sp>
      <p:sp>
        <p:nvSpPr>
          <p:cNvPr id="5" name="矩形 4"/>
          <p:cNvSpPr/>
          <p:nvPr/>
        </p:nvSpPr>
        <p:spPr>
          <a:xfrm>
            <a:off x="1054646" y="1268760"/>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大　</a:t>
            </a:r>
            <a:endParaRPr lang="zh-CN" altLang="en-US"/>
          </a:p>
        </p:txBody>
      </p:sp>
      <p:sp>
        <p:nvSpPr>
          <p:cNvPr id="6" name="矩形 5"/>
          <p:cNvSpPr/>
          <p:nvPr/>
        </p:nvSpPr>
        <p:spPr>
          <a:xfrm>
            <a:off x="2231692" y="2890902"/>
            <a:ext cx="5134739"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没有控制定值电阻两端的电压相同　</a:t>
            </a:r>
            <a:endParaRPr lang="zh-CN" altLang="en-US"/>
          </a:p>
        </p:txBody>
      </p:sp>
      <p:sp>
        <p:nvSpPr>
          <p:cNvPr id="7" name="矩形 6"/>
          <p:cNvSpPr/>
          <p:nvPr/>
        </p:nvSpPr>
        <p:spPr>
          <a:xfrm>
            <a:off x="7150783" y="3479795"/>
            <a:ext cx="1032655" cy="461665"/>
          </a:xfrm>
          <a:prstGeom prst="rect">
            <a:avLst/>
          </a:prstGeom>
        </p:spPr>
        <p:txBody>
          <a:bodyPr wrap="none">
            <a:spAutoFit/>
          </a:bodyPr>
          <a:lstStyle/>
          <a:p>
            <a:r>
              <a:rPr lang="en-US" altLang="zh-CN" sz="2400">
                <a:ea typeface="等线" panose="02010600030101010101" pitchFamily="2" charset="-122"/>
              </a:rPr>
              <a:t>12.5</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07944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福州台江区华伦中学三模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）如图甲所示是一个空气质量指数检测工作电路简图，用电压表显示空气质量指数，其中</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为气敏电阻，其电阻的倒数与空气质量指数</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的函数关系如图乙所示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已知电源电压</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保持不变，电压表量程为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en-US"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ea typeface="宋体" panose="02010600030101010101" pitchFamily="2" charset="-122"/>
                <a:cs typeface="Times New Roman" panose="02020603050405020304" pitchFamily="18" charset="0"/>
              </a:rPr>
              <a:t>2.5</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350790" y="2636912"/>
            <a:ext cx="7712215" cy="3495337"/>
          </a:xfrm>
          <a:prstGeom prst="rect">
            <a:avLst/>
          </a:prstGeom>
        </p:spPr>
      </p:pic>
    </p:spTree>
    <p:extLst>
      <p:ext uri="{BB962C8B-B14F-4D97-AF65-F5344CB8AC3E}">
        <p14:creationId xmlns:p14="http://schemas.microsoft.com/office/powerpoint/2010/main" val="3714009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54655"/>
          </a:xfrm>
        </p:spPr>
        <p:txBody>
          <a:bodyPr/>
          <a:lstStyle/>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）求当电压表示数为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时空气质量指数</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tabLst>
                <a:tab pos="6210935" algn="l"/>
              </a:tabLs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）写出气敏电阻阻值</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与空气质量指数</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的关系式</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tabLst>
                <a:tab pos="6210935" algn="l"/>
              </a:tabLs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换成阻值为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的电阻，该空气质量指数检测仪的检测范围是多少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124744"/>
            <a:ext cx="801823" cy="646331"/>
          </a:xfrm>
          <a:prstGeom prst="rect">
            <a:avLst/>
          </a:prstGeom>
        </p:spPr>
        <p:txBody>
          <a:bodyPr wrap="none">
            <a:spAutoFit/>
          </a:bodyPr>
          <a:lstStyle/>
          <a:p>
            <a:pPr algn="just">
              <a:lnSpc>
                <a:spcPct val="150000"/>
              </a:lnSpc>
              <a:spcAft>
                <a:spcPts val="0"/>
              </a:spcAft>
              <a:tabLst>
                <a:tab pos="6210935" algn="l"/>
              </a:tabLst>
            </a:pPr>
            <a:r>
              <a:rPr lang="en-US" altLang="zh-CN" sz="2400" kern="100">
                <a:cs typeface="Times New Roman" panose="02020603050405020304" pitchFamily="18" charset="0"/>
              </a:rPr>
              <a:t>50</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矩形 4"/>
              <p:cNvSpPr/>
              <p:nvPr/>
            </p:nvSpPr>
            <p:spPr>
              <a:xfrm>
                <a:off x="406574" y="2348880"/>
                <a:ext cx="1643399" cy="681020"/>
              </a:xfrm>
              <a:prstGeom prst="rect">
                <a:avLst/>
              </a:prstGeom>
            </p:spPr>
            <p:txBody>
              <a:bodyPr wrap="none">
                <a:spAutoFit/>
              </a:bodyPr>
              <a:lstStyle/>
              <a:p>
                <a:r>
                  <a:rPr lang="en-US" altLang="zh-CN" sz="2400" i="1">
                    <a:latin typeface="+mn-lt"/>
                    <a:ea typeface="黑体" panose="02010609060101010101" pitchFamily="49" charset="-122"/>
                    <a:cs typeface="Times New Roman" panose="02020603050405020304" pitchFamily="18" charset="0"/>
                  </a:rPr>
                  <a:t>R</a:t>
                </a:r>
                <a:r>
                  <a:rPr lang="zh-CN" altLang="en-US" sz="2400" smtClean="0">
                    <a:latin typeface="宋体" panose="02010600030101010101" pitchFamily="2" charset="-122"/>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ea typeface="等线" panose="02010600030101010101" pitchFamily="2" charset="-122"/>
                            <a:cs typeface="Times New Roman" panose="02020603050405020304" pitchFamily="18" charset="0"/>
                          </a:rPr>
                          <m:t>250</m:t>
                        </m:r>
                        <m:r>
                          <m:rPr>
                            <m:nor/>
                          </m:rPr>
                          <a:rPr lang="en-US" altLang="zh-CN" sz="2400">
                            <a:latin typeface="+mn-lt"/>
                            <a:ea typeface="等线" panose="02010600030101010101" pitchFamily="2" charset="-122"/>
                          </a:rPr>
                          <m:t>Ω</m:t>
                        </m:r>
                      </m:num>
                      <m:den>
                        <m:r>
                          <a:rPr lang="en-US" altLang="zh-CN" sz="2400" i="1">
                            <a:latin typeface="Cambria Math" panose="02040503050406030204" pitchFamily="18" charset="0"/>
                            <a:ea typeface="等线" panose="02010600030101010101" pitchFamily="2" charset="-122"/>
                            <a:cs typeface="Times New Roman" panose="02020603050405020304" pitchFamily="18" charset="0"/>
                          </a:rPr>
                          <m:t>𝑨</m:t>
                        </m:r>
                      </m:den>
                    </m:f>
                  </m:oMath>
                </a14:m>
                <a:r>
                  <a:rPr lang="zh-CN" altLang="zh-CN" sz="2400">
                    <a:latin typeface="+mn-lt"/>
                    <a:ea typeface="黑体" panose="02010609060101010101" pitchFamily="49" charset="-122"/>
                    <a:cs typeface="Times New Roman" panose="02020603050405020304" pitchFamily="18" charset="0"/>
                  </a:rPr>
                  <a:t>　</a:t>
                </a:r>
                <a:endParaRPr lang="zh-CN" altLang="en-US">
                  <a:latin typeface="+mn-lt"/>
                </a:endParaRPr>
              </a:p>
            </p:txBody>
          </p:sp>
        </mc:Choice>
        <mc:Fallback>
          <p:sp>
            <p:nvSpPr>
              <p:cNvPr id="5" name="矩形 4"/>
              <p:cNvSpPr>
                <a:spLocks noRot="1" noChangeAspect="1" noMove="1" noResize="1" noEditPoints="1" noAdjustHandles="1" noChangeArrowheads="1" noChangeShapeType="1" noTextEdit="1"/>
              </p:cNvSpPr>
              <p:nvPr/>
            </p:nvSpPr>
            <p:spPr>
              <a:xfrm>
                <a:off x="406574" y="2348880"/>
                <a:ext cx="1643399" cy="681020"/>
              </a:xfrm>
              <a:prstGeom prst="rect">
                <a:avLst/>
              </a:prstGeom>
              <a:blipFill>
                <a:blip r:embed="rId2"/>
                <a:stretch>
                  <a:fillRect l="-5948" b="-7143"/>
                </a:stretch>
              </a:blipFill>
            </p:spPr>
            <p:txBody>
              <a:bodyPr/>
              <a:lstStyle/>
              <a:p>
                <a:r>
                  <a:rPr lang="zh-CN" altLang="en-US">
                    <a:noFill/>
                  </a:rPr>
                  <a:t> </a:t>
                </a:r>
              </a:p>
            </p:txBody>
          </p:sp>
        </mc:Fallback>
      </mc:AlternateContent>
      <p:sp>
        <p:nvSpPr>
          <p:cNvPr id="6" name="矩形 5"/>
          <p:cNvSpPr/>
          <p:nvPr/>
        </p:nvSpPr>
        <p:spPr>
          <a:xfrm>
            <a:off x="550590" y="3673121"/>
            <a:ext cx="1109599" cy="576248"/>
          </a:xfrm>
          <a:prstGeom prst="rect">
            <a:avLst/>
          </a:prstGeom>
        </p:spPr>
        <p:txBody>
          <a:bodyPr wrap="none">
            <a:spAutoFit/>
          </a:bodyPr>
          <a:lstStyle/>
          <a:p>
            <a:pPr algn="just">
              <a:lnSpc>
                <a:spcPct val="150000"/>
              </a:lnSpc>
              <a:spcAft>
                <a:spcPts val="0"/>
              </a:spcAft>
              <a:tabLst>
                <a:tab pos="6210935" algn="l"/>
              </a:tabLst>
            </a:pPr>
            <a:r>
              <a:rPr lang="en-US" altLang="zh-CN" sz="2400" kern="100" smtClean="0">
                <a:ea typeface="黑体" panose="02010609060101010101" pitchFamily="49" charset="-122"/>
                <a:cs typeface="Times New Roman" panose="02020603050405020304" pitchFamily="18" charset="0"/>
              </a:rPr>
              <a:t>0</a:t>
            </a:r>
            <a:r>
              <a:rPr lang="zh-CN" altLang="en-US" sz="2400" kern="100" smtClean="0">
                <a:ea typeface="黑体" panose="02010609060101010101" pitchFamily="49"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125</a:t>
            </a:r>
            <a:endParaRPr lang="zh-CN" altLang="zh-CN" sz="1400" kern="100">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3358902" y="3700774"/>
            <a:ext cx="6073334" cy="2752561"/>
          </a:xfrm>
          <a:prstGeom prst="rect">
            <a:avLst/>
          </a:prstGeom>
        </p:spPr>
      </p:pic>
    </p:spTree>
    <p:extLst>
      <p:ext uri="{BB962C8B-B14F-4D97-AF65-F5344CB8AC3E}">
        <p14:creationId xmlns:p14="http://schemas.microsoft.com/office/powerpoint/2010/main" val="405966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ctr">
              <a:spcAft>
                <a:spcPts val="0"/>
              </a:spcAft>
              <a:tabLst>
                <a:tab pos="6210935" algn="l"/>
              </a:tabLst>
            </a:pPr>
            <a:r>
              <a:rPr lang="zh-CN"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品　真　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）某商场有一台棉花糖自助售货机，接通电源后，指示灯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一直发光，人们可通过投币或扫码的方式购买棉花糖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当投币或扫码成功时，对应开关闭合，电动机开始工作，完成棉花糖自动出售服务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下列设计的模拟电路图符合以上要求的是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1441" y="3645024"/>
            <a:ext cx="5789425" cy="2196976"/>
          </a:xfrm>
          <a:prstGeom prst="rect">
            <a:avLst/>
          </a:prstGeom>
        </p:spPr>
      </p:pic>
      <p:pic>
        <p:nvPicPr>
          <p:cNvPr id="4" name="图片 3"/>
          <p:cNvPicPr>
            <a:picLocks noChangeAspect="1"/>
          </p:cNvPicPr>
          <p:nvPr/>
        </p:nvPicPr>
        <p:blipFill>
          <a:blip r:embed="rId3"/>
          <a:stretch>
            <a:fillRect/>
          </a:stretch>
        </p:blipFill>
        <p:spPr>
          <a:xfrm>
            <a:off x="6443926" y="3645024"/>
            <a:ext cx="5746487" cy="2125414"/>
          </a:xfrm>
          <a:prstGeom prst="rect">
            <a:avLst/>
          </a:prstGeom>
        </p:spPr>
      </p:pic>
      <p:sp>
        <p:nvSpPr>
          <p:cNvPr id="5" name="矩形 4"/>
          <p:cNvSpPr/>
          <p:nvPr/>
        </p:nvSpPr>
        <p:spPr>
          <a:xfrm>
            <a:off x="1054646" y="3076694"/>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47481"/>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）某兴趣小组为了研究利用单刀双掷开关控制小直流电动机的正转、反转和不转，设计了如图所示的电路，</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为单刀双掷开关，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为指示灯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规定电流从电动机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的左端流入，电动机正转</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均发光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电动机不转</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电动机反转</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电动机反转</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均发光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电动机</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正转</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535366" y="2706352"/>
            <a:ext cx="3135749" cy="2829981"/>
          </a:xfrm>
          <a:prstGeom prst="rect">
            <a:avLst/>
          </a:prstGeom>
        </p:spPr>
      </p:pic>
      <p:sp>
        <p:nvSpPr>
          <p:cNvPr id="4" name="矩形 3"/>
          <p:cNvSpPr/>
          <p:nvPr/>
        </p:nvSpPr>
        <p:spPr>
          <a:xfrm>
            <a:off x="9479582" y="1916832"/>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）如图所示，用毛皮摩擦过的橡胶棒接触验电器的金属球时，验电器的金属箔张开是由于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电荷相互排斥</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60097" y="2060848"/>
            <a:ext cx="5287362" cy="4139994"/>
          </a:xfrm>
          <a:prstGeom prst="rect">
            <a:avLst/>
          </a:prstGeom>
        </p:spPr>
      </p:pic>
      <p:sp>
        <p:nvSpPr>
          <p:cNvPr id="4" name="矩形 3"/>
          <p:cNvSpPr/>
          <p:nvPr/>
        </p:nvSpPr>
        <p:spPr>
          <a:xfrm>
            <a:off x="3830273" y="1363896"/>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同种</a:t>
            </a:r>
            <a:endParaRPr lang="zh-CN" altLang="en-US"/>
          </a:p>
        </p:txBody>
      </p:sp>
    </p:spTree>
    <p:extLst>
      <p:ext uri="{BB962C8B-B14F-4D97-AF65-F5344CB8AC3E}">
        <p14:creationId xmlns:p14="http://schemas.microsoft.com/office/powerpoint/2010/main" val="388281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）电动汽车是指以车载蓄电池驱动电机行驶的车辆，当给汽车充电时，蓄电池相当于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如图所示是某款车载充电线，可供三部手机同时充电，充电时三部手机的连接方式是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），若拔掉其中一部手机，则电路中的总电流将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943078" y="3140968"/>
            <a:ext cx="3010905" cy="3304174"/>
          </a:xfrm>
          <a:prstGeom prst="rect">
            <a:avLst/>
          </a:prstGeom>
        </p:spPr>
      </p:pic>
      <p:sp>
        <p:nvSpPr>
          <p:cNvPr id="4" name="矩形 3"/>
          <p:cNvSpPr/>
          <p:nvPr/>
        </p:nvSpPr>
        <p:spPr>
          <a:xfrm>
            <a:off x="3430910" y="1340768"/>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用电器　</a:t>
            </a:r>
            <a:endParaRPr lang="zh-CN" altLang="en-US"/>
          </a:p>
        </p:txBody>
      </p:sp>
      <p:sp>
        <p:nvSpPr>
          <p:cNvPr id="5" name="矩形 4"/>
          <p:cNvSpPr/>
          <p:nvPr/>
        </p:nvSpPr>
        <p:spPr>
          <a:xfrm>
            <a:off x="9911630" y="1911406"/>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并联　</a:t>
            </a:r>
            <a:endParaRPr lang="zh-CN" altLang="en-US"/>
          </a:p>
        </p:txBody>
      </p:sp>
      <p:sp>
        <p:nvSpPr>
          <p:cNvPr id="6" name="矩形 5"/>
          <p:cNvSpPr/>
          <p:nvPr/>
        </p:nvSpPr>
        <p:spPr>
          <a:xfrm>
            <a:off x="9623598" y="2468171"/>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变小</a:t>
            </a:r>
            <a:endParaRPr lang="zh-CN" altLang="en-US"/>
          </a:p>
        </p:txBody>
      </p:sp>
    </p:spTree>
    <p:extLst>
      <p:ext uri="{BB962C8B-B14F-4D97-AF65-F5344CB8AC3E}">
        <p14:creationId xmlns:p14="http://schemas.microsoft.com/office/powerpoint/2010/main" val="343143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福建一模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）为了探究并联电路的电流规律，实践小组设计了如图</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所示的电路进行实验</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tabLst>
                <a:tab pos="6210935" algn="l"/>
              </a:tabLs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）连接电路时，开关应处于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0550" y="2132856"/>
            <a:ext cx="5683081" cy="2607658"/>
          </a:xfrm>
          <a:prstGeom prst="rect">
            <a:avLst/>
          </a:prstGeom>
        </p:spPr>
      </p:pic>
      <p:pic>
        <p:nvPicPr>
          <p:cNvPr id="4" name="图片 3"/>
          <p:cNvPicPr>
            <a:picLocks noChangeAspect="1"/>
          </p:cNvPicPr>
          <p:nvPr/>
        </p:nvPicPr>
        <p:blipFill>
          <a:blip r:embed="rId3"/>
          <a:stretch>
            <a:fillRect/>
          </a:stretch>
        </p:blipFill>
        <p:spPr>
          <a:xfrm>
            <a:off x="6239222" y="2482064"/>
            <a:ext cx="5513475" cy="2160422"/>
          </a:xfrm>
          <a:prstGeom prst="rect">
            <a:avLst/>
          </a:prstGeom>
        </p:spPr>
      </p:pic>
      <p:sp>
        <p:nvSpPr>
          <p:cNvPr id="5" name="矩形 4"/>
          <p:cNvSpPr/>
          <p:nvPr/>
        </p:nvSpPr>
        <p:spPr>
          <a:xfrm>
            <a:off x="5088801" y="4740514"/>
            <a:ext cx="1569660" cy="576248"/>
          </a:xfrm>
          <a:prstGeom prst="rect">
            <a:avLst/>
          </a:prstGeom>
        </p:spPr>
        <p:txBody>
          <a:bodyPr wrap="none">
            <a:spAutoFit/>
          </a:bodyPr>
          <a:lstStyle/>
          <a:p>
            <a:pPr algn="just">
              <a:lnSpc>
                <a:spcPct val="150000"/>
              </a:lnSpc>
              <a:spcAft>
                <a:spcPts val="0"/>
              </a:spcAft>
              <a:tabLst>
                <a:tab pos="6210935" algn="l"/>
              </a:tabLs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4943078" y="5733256"/>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断开</a:t>
            </a:r>
            <a:endParaRPr lang="zh-CN" altLang="en-US"/>
          </a:p>
        </p:txBody>
      </p:sp>
    </p:spTree>
    <p:extLst>
      <p:ext uri="{BB962C8B-B14F-4D97-AF65-F5344CB8AC3E}">
        <p14:creationId xmlns:p14="http://schemas.microsoft.com/office/powerpoint/2010/main" val="374956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，电流表示数如图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甲、乙、丙所示，图甲中电流表示数为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，根据测量结果在误差允许范围内你认为并联电路中干路电流和各支路电流的关系是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）为了使结论具有普遍性，接下来可以采用的操作</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tabLst>
                <a:tab pos="6210935" algn="l"/>
              </a:tabLst>
            </a:pP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88843" y="3606311"/>
            <a:ext cx="5683081" cy="2607658"/>
          </a:xfrm>
          <a:prstGeom prst="rect">
            <a:avLst/>
          </a:prstGeom>
        </p:spPr>
      </p:pic>
      <p:pic>
        <p:nvPicPr>
          <p:cNvPr id="4" name="图片 3"/>
          <p:cNvPicPr>
            <a:picLocks noChangeAspect="1"/>
          </p:cNvPicPr>
          <p:nvPr/>
        </p:nvPicPr>
        <p:blipFill>
          <a:blip r:embed="rId3"/>
          <a:stretch>
            <a:fillRect/>
          </a:stretch>
        </p:blipFill>
        <p:spPr>
          <a:xfrm>
            <a:off x="6165507" y="3980018"/>
            <a:ext cx="5513475" cy="2160422"/>
          </a:xfrm>
          <a:prstGeom prst="rect">
            <a:avLst/>
          </a:prstGeom>
        </p:spPr>
      </p:pic>
      <p:sp>
        <p:nvSpPr>
          <p:cNvPr id="5" name="矩形 4"/>
          <p:cNvSpPr/>
          <p:nvPr/>
        </p:nvSpPr>
        <p:spPr>
          <a:xfrm>
            <a:off x="5015086" y="6140440"/>
            <a:ext cx="1569660" cy="576248"/>
          </a:xfrm>
          <a:prstGeom prst="rect">
            <a:avLst/>
          </a:prstGeom>
        </p:spPr>
        <p:txBody>
          <a:bodyPr wrap="none">
            <a:spAutoFit/>
          </a:bodyPr>
          <a:lstStyle/>
          <a:p>
            <a:pPr algn="just">
              <a:lnSpc>
                <a:spcPct val="150000"/>
              </a:lnSpc>
              <a:spcAft>
                <a:spcPts val="0"/>
              </a:spcAft>
              <a:tabLst>
                <a:tab pos="6210935" algn="l"/>
              </a:tabLs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5</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6" name="矩形 5"/>
          <p:cNvSpPr/>
          <p:nvPr/>
        </p:nvSpPr>
        <p:spPr>
          <a:xfrm>
            <a:off x="10703718" y="879103"/>
            <a:ext cx="569387" cy="461665"/>
          </a:xfrm>
          <a:prstGeom prst="rect">
            <a:avLst/>
          </a:prstGeom>
        </p:spPr>
        <p:txBody>
          <a:bodyPr wrap="none">
            <a:spAutoFit/>
          </a:bodyPr>
          <a:lstStyle/>
          <a:p>
            <a:r>
              <a:rPr lang="en-US" altLang="zh-CN" sz="2400">
                <a:ea typeface="等线" panose="02010600030101010101" pitchFamily="2" charset="-122"/>
              </a:rPr>
              <a:t>0.5</a:t>
            </a:r>
            <a:endParaRPr lang="zh-CN" altLang="en-US"/>
          </a:p>
        </p:txBody>
      </p:sp>
      <p:sp>
        <p:nvSpPr>
          <p:cNvPr id="7" name="矩形 6"/>
          <p:cNvSpPr/>
          <p:nvPr/>
        </p:nvSpPr>
        <p:spPr>
          <a:xfrm>
            <a:off x="512266" y="1878647"/>
            <a:ext cx="606127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并联电路中</a:t>
            </a:r>
            <a:r>
              <a:rPr lang="zh-CN" altLang="zh-CN" sz="2400">
                <a:ea typeface="等线" panose="02010600030101010101" pitchFamily="2" charset="-122"/>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干路电流等于各支路电流之和</a:t>
            </a:r>
            <a:endParaRPr lang="zh-CN" altLang="en-US"/>
          </a:p>
        </p:txBody>
      </p:sp>
      <p:sp>
        <p:nvSpPr>
          <p:cNvPr id="8" name="矩形 7"/>
          <p:cNvSpPr/>
          <p:nvPr/>
        </p:nvSpPr>
        <p:spPr>
          <a:xfrm>
            <a:off x="7979972" y="2475644"/>
            <a:ext cx="3587842"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改用不同型号的灯泡</a:t>
            </a:r>
            <a:r>
              <a:rPr lang="zh-CN" altLang="zh-CN" sz="2400" smtClean="0">
                <a:ea typeface="黑体" panose="02010609060101010101" pitchFamily="49" charset="-122"/>
                <a:cs typeface="Times New Roman" panose="02020603050405020304" pitchFamily="18" charset="0"/>
              </a:rPr>
              <a:t>多次</a:t>
            </a:r>
            <a:endParaRPr lang="zh-CN" altLang="en-US"/>
          </a:p>
        </p:txBody>
      </p:sp>
      <p:sp>
        <p:nvSpPr>
          <p:cNvPr id="9" name="矩形 8"/>
          <p:cNvSpPr/>
          <p:nvPr/>
        </p:nvSpPr>
        <p:spPr>
          <a:xfrm>
            <a:off x="512266" y="3023750"/>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实验</a:t>
            </a:r>
            <a:endParaRPr lang="zh-CN" altLang="en-US"/>
          </a:p>
        </p:txBody>
      </p:sp>
    </p:spTree>
    <p:extLst>
      <p:ext uri="{BB962C8B-B14F-4D97-AF65-F5344CB8AC3E}">
        <p14:creationId xmlns:p14="http://schemas.microsoft.com/office/powerpoint/2010/main" val="3168097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62651"/>
          </a:xfrm>
        </p:spPr>
        <p:txBody>
          <a:bodyPr/>
          <a:lstStyle/>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乐山中考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）如图所示，电源电压恒定，灯泡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6W</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字样（</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忽略温度对灯丝电阻的影响</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的最大阻值为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均闭合，滑动变阻器滑片移至</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端时，灯泡正常发光，此时电流表示数为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）电源电压</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）整个电路的最小电流</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852936"/>
            <a:ext cx="632737" cy="579967"/>
          </a:xfrm>
          <a:prstGeom prst="rect">
            <a:avLst/>
          </a:prstGeom>
        </p:spPr>
        <p:txBody>
          <a:bodyPr wrap="none">
            <a:spAutoFit/>
          </a:bodyPr>
          <a:lstStyle/>
          <a:p>
            <a:pPr algn="just">
              <a:lnSpc>
                <a:spcPct val="150000"/>
              </a:lnSpc>
              <a:spcAft>
                <a:spcPts val="0"/>
              </a:spcAft>
              <a:tabLst>
                <a:tab pos="6210935" algn="l"/>
              </a:tabLst>
            </a:pPr>
            <a:r>
              <a:rPr lang="en-US" altLang="zh-CN" sz="2400" kern="100" smtClean="0">
                <a:cs typeface="Times New Roman" panose="02020603050405020304" pitchFamily="18" charset="0"/>
              </a:rPr>
              <a:t>6 </a:t>
            </a:r>
            <a:r>
              <a:rPr lang="en-US" altLang="zh-CN" sz="2400" kern="100" smtClean="0">
                <a:ea typeface="黑体" panose="02010609060101010101" pitchFamily="49" charset="-122"/>
                <a:cs typeface="Times New Roman" panose="02020603050405020304" pitchFamily="18" charset="0"/>
              </a:rPr>
              <a:t>V</a:t>
            </a:r>
            <a:endParaRPr lang="zh-CN" altLang="zh-CN" sz="1400" kern="100">
              <a:cs typeface="Times New Roman" panose="02020603050405020304" pitchFamily="18" charset="0"/>
            </a:endParaRPr>
          </a:p>
        </p:txBody>
      </p:sp>
      <p:sp>
        <p:nvSpPr>
          <p:cNvPr id="4" name="矩形 3"/>
          <p:cNvSpPr/>
          <p:nvPr/>
        </p:nvSpPr>
        <p:spPr>
          <a:xfrm>
            <a:off x="334566" y="3713129"/>
            <a:ext cx="816249" cy="579967"/>
          </a:xfrm>
          <a:prstGeom prst="rect">
            <a:avLst/>
          </a:prstGeom>
        </p:spPr>
        <p:txBody>
          <a:bodyPr wrap="none">
            <a:spAutoFit/>
          </a:bodyPr>
          <a:lstStyle/>
          <a:p>
            <a:pPr algn="just">
              <a:lnSpc>
                <a:spcPct val="150000"/>
              </a:lnSpc>
              <a:spcAft>
                <a:spcPts val="0"/>
              </a:spcAft>
              <a:tabLst>
                <a:tab pos="6210935" algn="l"/>
              </a:tabLst>
            </a:pPr>
            <a:r>
              <a:rPr lang="en-US" altLang="zh-CN" sz="2400" kern="100" smtClean="0">
                <a:ea typeface="黑体" panose="02010609060101010101" pitchFamily="49" charset="-122"/>
                <a:cs typeface="Times New Roman" panose="02020603050405020304" pitchFamily="18" charset="0"/>
              </a:rPr>
              <a:t>10 Ω</a:t>
            </a:r>
            <a:endParaRPr lang="zh-CN" altLang="zh-CN" sz="1400" kern="100">
              <a:cs typeface="Times New Roman" panose="02020603050405020304" pitchFamily="18" charset="0"/>
            </a:endParaRPr>
          </a:p>
        </p:txBody>
      </p:sp>
      <p:sp>
        <p:nvSpPr>
          <p:cNvPr id="5" name="矩形 4"/>
          <p:cNvSpPr/>
          <p:nvPr/>
        </p:nvSpPr>
        <p:spPr>
          <a:xfrm>
            <a:off x="384099" y="4625719"/>
            <a:ext cx="852156" cy="579967"/>
          </a:xfrm>
          <a:prstGeom prst="rect">
            <a:avLst/>
          </a:prstGeom>
        </p:spPr>
        <p:txBody>
          <a:bodyPr wrap="none">
            <a:spAutoFit/>
          </a:bodyPr>
          <a:lstStyle/>
          <a:p>
            <a:pPr algn="just">
              <a:lnSpc>
                <a:spcPct val="150000"/>
              </a:lnSpc>
              <a:spcAft>
                <a:spcPts val="0"/>
              </a:spcAft>
              <a:tabLst>
                <a:tab pos="6210935" algn="l"/>
              </a:tabLst>
            </a:pPr>
            <a:r>
              <a:rPr lang="en-US" altLang="zh-CN" sz="2400" kern="100" smtClean="0">
                <a:latin typeface="+mj-lt"/>
                <a:ea typeface="黑体" panose="02010609060101010101" pitchFamily="49" charset="-122"/>
                <a:cs typeface="Times New Roman" panose="02020603050405020304" pitchFamily="18" charset="0"/>
              </a:rPr>
              <a:t>0</a:t>
            </a:r>
            <a:r>
              <a:rPr lang="en-US" altLang="zh-CN" sz="2400" kern="100" smtClean="0">
                <a:latin typeface="+mj-lt"/>
                <a:cs typeface="Times New Roman" panose="02020603050405020304" pitchFamily="18" charset="0"/>
              </a:rPr>
              <a:t>.</a:t>
            </a:r>
            <a:r>
              <a:rPr lang="en-US" altLang="zh-CN" sz="2400" kern="100" smtClean="0">
                <a:latin typeface="+mj-lt"/>
                <a:ea typeface="黑体" panose="02010609060101010101" pitchFamily="49" charset="-122"/>
                <a:cs typeface="Times New Roman" panose="02020603050405020304" pitchFamily="18" charset="0"/>
              </a:rPr>
              <a:t>2 A</a:t>
            </a:r>
            <a:endParaRPr lang="zh-CN" altLang="zh-CN" sz="1400" kern="100">
              <a:latin typeface="+mj-lt"/>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6527254" y="2492896"/>
            <a:ext cx="3490154" cy="2763039"/>
          </a:xfrm>
          <a:prstGeom prst="rect">
            <a:avLst/>
          </a:prstGeom>
        </p:spPr>
      </p:pic>
    </p:spTree>
    <p:extLst>
      <p:ext uri="{BB962C8B-B14F-4D97-AF65-F5344CB8AC3E}">
        <p14:creationId xmlns:p14="http://schemas.microsoft.com/office/powerpoint/2010/main" val="129101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ctr">
              <a:spcAft>
                <a:spcPts val="0"/>
              </a:spcAft>
              <a:tabLst>
                <a:tab pos="6210935" algn="l"/>
              </a:tabLst>
            </a:pPr>
            <a:r>
              <a:rPr lang="zh-CN"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练　模　拟</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210935" algn="l"/>
              </a:tabLs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莆田涵江区模拟</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）立定跳远是体育测试项目之一</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某同学想设计一种装置，用来监测过线起跳现象</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当有同学踏上测试垫时，若站在规定区域，则开关</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都闭合，小灯泡发光，电铃不响；若脚尖超过起跳线，则开关</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断开，小灯泡发光，同时电铃发出声音提示该考生脚尖过线</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如图所示电路中，符合设计要求的是</a:t>
            </a:r>
            <a:r>
              <a:rPr lang="zh-CN"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62558" y="3717032"/>
            <a:ext cx="5757588" cy="2061637"/>
          </a:xfrm>
          <a:prstGeom prst="rect">
            <a:avLst/>
          </a:prstGeom>
        </p:spPr>
      </p:pic>
      <p:pic>
        <p:nvPicPr>
          <p:cNvPr id="5" name="图片 4"/>
          <p:cNvPicPr>
            <a:picLocks noChangeAspect="1"/>
          </p:cNvPicPr>
          <p:nvPr/>
        </p:nvPicPr>
        <p:blipFill>
          <a:blip r:embed="rId3"/>
          <a:stretch>
            <a:fillRect/>
          </a:stretch>
        </p:blipFill>
        <p:spPr>
          <a:xfrm>
            <a:off x="6256202" y="3717032"/>
            <a:ext cx="5590500" cy="1957227"/>
          </a:xfrm>
          <a:prstGeom prst="rect">
            <a:avLst/>
          </a:prstGeom>
        </p:spPr>
      </p:pic>
      <p:sp>
        <p:nvSpPr>
          <p:cNvPr id="3" name="矩形 2"/>
          <p:cNvSpPr/>
          <p:nvPr/>
        </p:nvSpPr>
        <p:spPr>
          <a:xfrm>
            <a:off x="10224226" y="3031456"/>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280317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TotalTime>
  <Words>1043</Words>
  <Application>Microsoft Office PowerPoint</Application>
  <PresentationFormat>自定义</PresentationFormat>
  <Paragraphs>79</Paragraphs>
  <Slides>15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15</vt:i4>
      </vt:variant>
    </vt:vector>
  </HeadingPairs>
  <TitlesOfParts>
    <vt:vector size="25" baseType="lpstr">
      <vt:lpstr>等线</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432</cp:revision>
  <dcterms:created xsi:type="dcterms:W3CDTF">2020-11-06T05:24:00Z</dcterms:created>
  <dcterms:modified xsi:type="dcterms:W3CDTF">2025-09-05T01:52:52Z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